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8" r:id="rId2"/>
  </p:sldMasterIdLst>
  <p:sldIdLst>
    <p:sldId id="283" r:id="rId3"/>
    <p:sldId id="257" r:id="rId4"/>
    <p:sldId id="285" r:id="rId5"/>
    <p:sldId id="294" r:id="rId6"/>
    <p:sldId id="287" r:id="rId7"/>
    <p:sldId id="288" r:id="rId8"/>
    <p:sldId id="289" r:id="rId9"/>
    <p:sldId id="290" r:id="rId10"/>
    <p:sldId id="291" r:id="rId11"/>
    <p:sldId id="256" r:id="rId12"/>
    <p:sldId id="260" r:id="rId13"/>
    <p:sldId id="286" r:id="rId14"/>
    <p:sldId id="292" r:id="rId15"/>
    <p:sldId id="266" r:id="rId16"/>
    <p:sldId id="297" r:id="rId17"/>
    <p:sldId id="295" r:id="rId18"/>
    <p:sldId id="301" r:id="rId19"/>
    <p:sldId id="299" r:id="rId20"/>
    <p:sldId id="302" r:id="rId21"/>
    <p:sldId id="298" r:id="rId22"/>
    <p:sldId id="300" r:id="rId23"/>
    <p:sldId id="280" r:id="rId24"/>
    <p:sldId id="30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0000"/>
    <a:srgbClr val="CC0099"/>
    <a:srgbClr val="FF0000"/>
    <a:srgbClr val="0000FF"/>
    <a:srgbClr val="009900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3" autoAdjust="0"/>
  </p:normalViewPr>
  <p:slideViewPr>
    <p:cSldViewPr>
      <p:cViewPr>
        <p:scale>
          <a:sx n="134" d="100"/>
          <a:sy n="134" d="100"/>
        </p:scale>
        <p:origin x="-11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6C18-E1F9-4704-BCAB-BC286CEB7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8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0D1C3-397A-43BA-9380-500B77DA2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82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19041-8C78-4C9B-945B-6A94F585C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645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17192-B325-463C-9FF0-09E410581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946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896DF-B069-4E1A-ACDC-9293682B7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020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ltGray">
          <a:xfrm>
            <a:off x="838200" y="1773238"/>
            <a:ext cx="8305800" cy="304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82"/>
              </a:cxn>
              <a:cxn ang="0">
                <a:pos x="4897" y="2182"/>
              </a:cxn>
              <a:cxn ang="0">
                <a:pos x="4897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897" h="2182">
                <a:moveTo>
                  <a:pt x="0" y="0"/>
                </a:moveTo>
                <a:lnTo>
                  <a:pt x="0" y="2182"/>
                </a:lnTo>
                <a:lnTo>
                  <a:pt x="4897" y="2182"/>
                </a:lnTo>
                <a:lnTo>
                  <a:pt x="4897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00">
                  <a:alpha val="78999"/>
                </a:srgbClr>
              </a:gs>
              <a:gs pos="50000">
                <a:srgbClr val="FFCC00"/>
              </a:gs>
              <a:gs pos="100000">
                <a:srgbClr val="FFFF00">
                  <a:alpha val="78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reeform 3"/>
          <p:cNvSpPr>
            <a:spLocks/>
          </p:cNvSpPr>
          <p:nvPr/>
        </p:nvSpPr>
        <p:spPr bwMode="ltGray">
          <a:xfrm>
            <a:off x="838200" y="1773238"/>
            <a:ext cx="8305800" cy="142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9"/>
              </a:cxn>
              <a:cxn ang="0">
                <a:pos x="5387" y="149"/>
              </a:cxn>
              <a:cxn ang="0">
                <a:pos x="5387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387" h="149">
                <a:moveTo>
                  <a:pt x="0" y="0"/>
                </a:moveTo>
                <a:lnTo>
                  <a:pt x="0" y="149"/>
                </a:lnTo>
                <a:lnTo>
                  <a:pt x="5387" y="149"/>
                </a:lnTo>
                <a:lnTo>
                  <a:pt x="5387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gamma/>
                  <a:shade val="81961"/>
                  <a:invGamma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reeform 4"/>
          <p:cNvSpPr>
            <a:spLocks/>
          </p:cNvSpPr>
          <p:nvPr/>
        </p:nvSpPr>
        <p:spPr bwMode="ltGray">
          <a:xfrm>
            <a:off x="684213" y="1752600"/>
            <a:ext cx="200025" cy="3044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61"/>
              </a:cxn>
              <a:cxn ang="0">
                <a:pos x="29" y="2161"/>
              </a:cxn>
              <a:cxn ang="0">
                <a:pos x="27" y="27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9" h="2161">
                <a:moveTo>
                  <a:pt x="0" y="0"/>
                </a:moveTo>
                <a:lnTo>
                  <a:pt x="0" y="2161"/>
                </a:lnTo>
                <a:lnTo>
                  <a:pt x="29" y="2161"/>
                </a:lnTo>
                <a:lnTo>
                  <a:pt x="27" y="2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6863"/>
                  <a:invGamma/>
                </a:schemeClr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116013" y="2349500"/>
            <a:ext cx="7772400" cy="1736725"/>
          </a:xfrm>
          <a:effectLst/>
        </p:spPr>
        <p:txBody>
          <a:bodyPr anchor="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D78F-59CB-40C8-A8A6-AC690A27A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72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41685-184E-40AC-9A9B-9230C8415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029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965EA-EC4E-456D-A3FB-62DE8F2E1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95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BF37B-1A59-471F-81D8-DADA7BE7E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427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D1BBA-5679-4CB3-B4D7-5821649C5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692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F039A-088B-4B99-9D22-BFB89A935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89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DCC12-2922-40C6-83D8-B9B7CB850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099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25E1F-BB6D-4BFB-A56F-BB8FC667F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515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978BA-8BBE-485A-9EA2-4EFD20D6E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88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0EB8B-B2DB-4CF2-BAED-1A72EEDF5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475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5B8D1-97FC-45EA-830D-04C59AC2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03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05549-25D3-4CD7-8A74-6B32A3474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67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F51CA-EB51-4B3F-9804-3EE36FEAA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5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B2240-A9D8-47F0-96D1-9ADD2A83A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40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09996-250C-43E0-B77D-F9FB50CA5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42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C76C0-156E-41D4-A7A2-3BB62162E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29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DB68F-8D66-43A9-918F-A14A91635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95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B5024-D626-4868-BA76-929B440DE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3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DA02E-8988-4E31-9C27-04E5BD68C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2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F58E16C-C642-4187-9506-FB933FA9A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EA6101C-3F0C-417F-A9F4-B133840AB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7349" name="Rectangle 5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99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50" name="Rectangle 6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b="1" i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 b="1" i="1">
          <a:solidFill>
            <a:schemeClr val="accent1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 b="1" i="1">
          <a:solidFill>
            <a:schemeClr val="accent1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 b="1" i="1">
          <a:solidFill>
            <a:schemeClr val="accent1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 b="1" i="1">
          <a:solidFill>
            <a:schemeClr val="accent1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000" b="1" i="1">
          <a:solidFill>
            <a:schemeClr val="accent1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000" b="1" i="1">
          <a:solidFill>
            <a:schemeClr val="accent1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000" b="1" i="1">
          <a:solidFill>
            <a:schemeClr val="accent1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000" b="1" i="1">
          <a:solidFill>
            <a:schemeClr val="accent1"/>
          </a:solidFill>
          <a:latin typeface="Century Schoolbook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1264692536_slgg_20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43033">
            <a:off x="4852988" y="2586038"/>
            <a:ext cx="42164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3736863" y="642916"/>
            <a:ext cx="449834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Наш друг – </a:t>
            </a:r>
          </a:p>
          <a:p>
            <a:pPr algn="ctr">
              <a:defRPr/>
            </a:pPr>
            <a:r>
              <a:rPr lang="ru-RU" sz="60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велосипед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5938" y="2500313"/>
            <a:ext cx="6672262" cy="10287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Наш друг - велосипед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4071938"/>
            <a:ext cx="214312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4071938"/>
            <a:ext cx="243205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MCBD07303_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0"/>
            <a:ext cx="28797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59259E-6 L 1.26789 -0.0048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385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1.22066 0.0236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42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971550" y="1989138"/>
            <a:ext cx="4968875" cy="2592387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Book Antiqua" pitchFamily="18" charset="0"/>
              </a:rPr>
              <a:t>Итак, отправляемся в путь с нашим другом - велосипедом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0" y="2016125"/>
            <a:ext cx="40640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059113" y="568325"/>
            <a:ext cx="5545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FF0000"/>
                </a:solidFill>
                <a:latin typeface="Book Antiqua" pitchFamily="18" charset="0"/>
              </a:rPr>
              <a:t>Перед тем, как в путь пойдём, </a:t>
            </a:r>
            <a:br>
              <a:rPr lang="ru-RU" sz="2800" b="1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2800" b="1">
                <a:solidFill>
                  <a:srgbClr val="FF0000"/>
                </a:solidFill>
                <a:latin typeface="Book Antiqua" pitchFamily="18" charset="0"/>
              </a:rPr>
              <a:t>Мы немножко попоём…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2843213" y="1773238"/>
            <a:ext cx="439261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Если с другом вышел в путь,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Если с другом вышел в путь,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Веселей дорога.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Но внимательнее будь,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Но внимательнее будь,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Следуй знакам строго.</a:t>
            </a:r>
          </a:p>
        </p:txBody>
      </p:sp>
      <p:sp>
        <p:nvSpPr>
          <p:cNvPr id="15365" name="Rectangle 8"/>
          <p:cNvSpPr>
            <a:spLocks noRot="1" noChangeArrowheads="1"/>
          </p:cNvSpPr>
          <p:nvPr/>
        </p:nvSpPr>
        <p:spPr bwMode="auto">
          <a:xfrm>
            <a:off x="1042988" y="4076700"/>
            <a:ext cx="38893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И тогда велосипед,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Не доставит тебе бед,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Всем будет очень хорошо.</a:t>
            </a:r>
          </a:p>
        </p:txBody>
      </p:sp>
      <p:pic>
        <p:nvPicPr>
          <p:cNvPr id="15366" name="Picture 9" descr="MCj0415012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3644900"/>
            <a:ext cx="3348038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132138" y="908050"/>
            <a:ext cx="31781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На велосипеде я,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На велосипеде я,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Еду без испуга.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Много правил знаю я,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Много правил знаю я,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Научу и друга.</a:t>
            </a:r>
          </a:p>
        </p:txBody>
      </p:sp>
      <p:pic>
        <p:nvPicPr>
          <p:cNvPr id="16388" name="Picture 6" descr="MCj0415012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284538"/>
            <a:ext cx="3348038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7"/>
          <p:cNvSpPr>
            <a:spLocks noRot="1" noChangeArrowheads="1"/>
          </p:cNvSpPr>
          <p:nvPr/>
        </p:nvSpPr>
        <p:spPr bwMode="auto">
          <a:xfrm>
            <a:off x="900113" y="3068638"/>
            <a:ext cx="39608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И тогда велосипед,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Не доставит нам с ним бед,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Всем будет очень хорошо.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2938" y="357188"/>
            <a:ext cx="8501062" cy="1055687"/>
          </a:xfrm>
          <a:effectLst>
            <a:outerShdw dist="35921" dir="2700000" algn="ctr" rotWithShape="0">
              <a:srgbClr val="009900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5400" dirty="0" smtClean="0">
                <a:latin typeface="Book Antiqua" pitchFamily="18" charset="0"/>
              </a:rPr>
              <a:t>Хотите покататься?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268538" y="23495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/>
                </a:solidFill>
                <a:latin typeface="Book Antiqua" pitchFamily="18" charset="0"/>
              </a:rPr>
              <a:t>Но сначала посетите школу «Грамотного велосипедиста»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54313"/>
            <a:ext cx="3132138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264692492_slgg_20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 descr="MCj0318754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1700213"/>
            <a:ext cx="2351087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1500188" y="2076450"/>
            <a:ext cx="5072062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600"/>
              <a:t/>
            </a:r>
            <a:br>
              <a:rPr lang="ru-RU" sz="1600"/>
            </a:br>
            <a:r>
              <a:rPr lang="ru-RU" b="1" i="1">
                <a:solidFill>
                  <a:srgbClr val="A50021"/>
                </a:solidFill>
                <a:latin typeface="Book Antiqua" pitchFamily="18" charset="0"/>
              </a:rPr>
              <a:t>Велосипедист </a:t>
            </a:r>
            <a:r>
              <a:rPr lang="ru-RU" i="1">
                <a:solidFill>
                  <a:srgbClr val="A50021"/>
                </a:solidFill>
                <a:latin typeface="Book Antiqua" pitchFamily="18" charset="0"/>
              </a:rPr>
              <a:t>– полноправный участник дорожного движения, и от его действий зависит безопасность самого себя и других людей. Нарушая Правила дорожного движения, он может совершить наезд на пешехода, вынудить других водителей опасно маневрировать на дороге, стать виновником аварии и пострадать сам. Но мало знать Правила, нужно всегда представлять ту ответственность, которую несет велосипедист как участник движения за их нарушения. </a:t>
            </a:r>
          </a:p>
          <a:p>
            <a:pPr algn="ctr" eaLnBrk="0" hangingPunct="0"/>
            <a:endParaRPr lang="ru-RU" sz="160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755650" y="692150"/>
            <a:ext cx="741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marL="342900" indent="-342900" algn="ctr">
              <a:defRPr/>
            </a:pPr>
            <a:r>
              <a:rPr lang="ru-RU" sz="4000" b="1" dirty="0">
                <a:solidFill>
                  <a:srgbClr val="009900"/>
                </a:solidFill>
                <a:latin typeface="Book Antiqua" pitchFamily="18" charset="0"/>
              </a:rPr>
              <a:t>А знаешь ли  ты правила дорожного движения </a:t>
            </a:r>
          </a:p>
          <a:p>
            <a:pPr marL="342900" indent="-342900" algn="ctr">
              <a:defRPr/>
            </a:pPr>
            <a:r>
              <a:rPr lang="ru-RU" sz="4000" b="1" dirty="0">
                <a:solidFill>
                  <a:srgbClr val="009900"/>
                </a:solidFill>
                <a:latin typeface="Book Antiqua" pitchFamily="18" charset="0"/>
              </a:rPr>
              <a:t>для велосипедиста?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708275"/>
            <a:ext cx="2381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10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8797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 descr="10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484313"/>
            <a:ext cx="2879725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 descr="100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28797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 descr="1000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213100"/>
            <a:ext cx="28813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 descr="1000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5084763"/>
            <a:ext cx="28797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7" descr="1000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5105400"/>
            <a:ext cx="29527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003800" y="692150"/>
            <a:ext cx="341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2400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B050"/>
                </a:solidFill>
                <a:latin typeface="Book Antiqua" pitchFamily="18" charset="0"/>
              </a:rPr>
              <a:t>Правила езды на велосипеде</a:t>
            </a:r>
            <a:endParaRPr lang="ru-RU" sz="40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3.39116E-6 L 0.53333 -0.07773 " pathEditMode="relative" ptsTypes="AA">
                                      <p:cBhvr>
                                        <p:cTn id="33" dur="2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6 -0.01064 L 0.36736 -0.0217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4303 L 0.15069 -0.023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3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981075"/>
            <a:ext cx="4824413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274638"/>
            <a:ext cx="4824413" cy="868362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smtClean="0">
                <a:solidFill>
                  <a:srgbClr val="0000FF"/>
                </a:solidFill>
                <a:latin typeface="Comic Sans MS" pitchFamily="66" charset="0"/>
              </a:rPr>
              <a:t>Где можно кататься </a:t>
            </a:r>
            <a:br>
              <a:rPr lang="ru-RU" sz="280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2800" smtClean="0">
                <a:solidFill>
                  <a:srgbClr val="0000FF"/>
                </a:solidFill>
                <a:latin typeface="Comic Sans MS" pitchFamily="66" charset="0"/>
              </a:rPr>
              <a:t>на велосипеде?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5556250"/>
            <a:ext cx="8569325" cy="11128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000099"/>
                </a:solidFill>
                <a:latin typeface="Comic Sans MS" pitchFamily="66" charset="0"/>
              </a:rPr>
              <a:t>Кататься на велосипеде можно в </a:t>
            </a:r>
          </a:p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000099"/>
                </a:solidFill>
                <a:latin typeface="Comic Sans MS" pitchFamily="66" charset="0"/>
              </a:rPr>
              <a:t>специально отведённых для этого местах.</a:t>
            </a:r>
          </a:p>
        </p:txBody>
      </p:sp>
      <p:pic>
        <p:nvPicPr>
          <p:cNvPr id="75781" name="Picture 5" descr="Копия 5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443038"/>
            <a:ext cx="8928100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5580063" y="488950"/>
            <a:ext cx="296703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>
                <a:solidFill>
                  <a:srgbClr val="000099"/>
                </a:solidFill>
                <a:latin typeface="Centaur" pitchFamily="18" charset="0"/>
              </a:rPr>
              <a:t>Есть у меня велосипед,</a:t>
            </a:r>
          </a:p>
          <a:p>
            <a:pPr eaLnBrk="1" hangingPunct="1"/>
            <a:r>
              <a:rPr lang="ru-RU" sz="2000">
                <a:solidFill>
                  <a:srgbClr val="000099"/>
                </a:solidFill>
                <a:latin typeface="Centaur" pitchFamily="18" charset="0"/>
              </a:rPr>
              <a:t>Но нет </a:t>
            </a:r>
            <a:r>
              <a:rPr lang="ru-RU" sz="2000">
                <a:solidFill>
                  <a:srgbClr val="FF0000"/>
                </a:solidFill>
                <a:latin typeface="Centaur" pitchFamily="18" charset="0"/>
              </a:rPr>
              <a:t>четырнадцати лет</a:t>
            </a:r>
            <a:r>
              <a:rPr lang="ru-RU" sz="2000">
                <a:solidFill>
                  <a:srgbClr val="000099"/>
                </a:solidFill>
                <a:latin typeface="Centaur" pitchFamily="18" charset="0"/>
              </a:rPr>
              <a:t>.</a:t>
            </a:r>
          </a:p>
          <a:p>
            <a:pPr eaLnBrk="1" hangingPunct="1"/>
            <a:r>
              <a:rPr lang="ru-RU" sz="2000">
                <a:solidFill>
                  <a:srgbClr val="000099"/>
                </a:solidFill>
                <a:latin typeface="Centaur" pitchFamily="18" charset="0"/>
              </a:rPr>
              <a:t>Пока катаюсь во дворе,</a:t>
            </a:r>
          </a:p>
          <a:p>
            <a:pPr eaLnBrk="1" hangingPunct="1"/>
            <a:r>
              <a:rPr lang="ru-RU" sz="2000">
                <a:solidFill>
                  <a:srgbClr val="000099"/>
                </a:solidFill>
                <a:latin typeface="Centaur" pitchFamily="18" charset="0"/>
              </a:rPr>
              <a:t>Где безопасно детворе.</a:t>
            </a:r>
          </a:p>
          <a:p>
            <a:pPr eaLnBrk="1" hangingPunct="1"/>
            <a:r>
              <a:rPr lang="ru-RU" sz="2000">
                <a:solidFill>
                  <a:srgbClr val="000099"/>
                </a:solidFill>
                <a:latin typeface="Centaur" pitchFamily="18" charset="0"/>
              </a:rPr>
              <a:t>И даже в дом соседний </a:t>
            </a:r>
          </a:p>
          <a:p>
            <a:pPr eaLnBrk="1" hangingPunct="1"/>
            <a:r>
              <a:rPr lang="ru-RU" sz="2000">
                <a:solidFill>
                  <a:srgbClr val="000099"/>
                </a:solidFill>
                <a:latin typeface="Centaur" pitchFamily="18" charset="0"/>
              </a:rPr>
              <a:t>                              к деду</a:t>
            </a:r>
          </a:p>
          <a:p>
            <a:pPr eaLnBrk="1" hangingPunct="1"/>
            <a:r>
              <a:rPr lang="ru-RU" sz="2000">
                <a:solidFill>
                  <a:srgbClr val="000099"/>
                </a:solidFill>
                <a:latin typeface="Centaur" pitchFamily="18" charset="0"/>
              </a:rPr>
              <a:t>Я через улицу не еду.</a:t>
            </a:r>
          </a:p>
          <a:p>
            <a:pPr eaLnBrk="1" hangingPunct="1"/>
            <a:r>
              <a:rPr lang="ru-RU" sz="2000">
                <a:solidFill>
                  <a:srgbClr val="000099"/>
                </a:solidFill>
                <a:latin typeface="Centaur" pitchFamily="18" charset="0"/>
              </a:rPr>
              <a:t>А </a:t>
            </a:r>
            <a:r>
              <a:rPr lang="ru-RU" sz="2000">
                <a:solidFill>
                  <a:srgbClr val="008000"/>
                </a:solidFill>
                <a:latin typeface="Centaur" pitchFamily="18" charset="0"/>
              </a:rPr>
              <a:t>на зелёный свет</a:t>
            </a:r>
            <a:r>
              <a:rPr lang="ru-RU" sz="2000">
                <a:solidFill>
                  <a:srgbClr val="000099"/>
                </a:solidFill>
                <a:latin typeface="Centaur" pitchFamily="18" charset="0"/>
              </a:rPr>
              <a:t> </a:t>
            </a:r>
            <a:r>
              <a:rPr lang="ru-RU" sz="2000">
                <a:solidFill>
                  <a:srgbClr val="008000"/>
                </a:solidFill>
                <a:latin typeface="Centaur" pitchFamily="18" charset="0"/>
              </a:rPr>
              <a:t>иду,</a:t>
            </a:r>
            <a:r>
              <a:rPr lang="ru-RU" sz="2000">
                <a:solidFill>
                  <a:srgbClr val="000099"/>
                </a:solidFill>
                <a:latin typeface="Centaur" pitchFamily="18" charset="0"/>
              </a:rPr>
              <a:t> </a:t>
            </a:r>
          </a:p>
          <a:p>
            <a:pPr eaLnBrk="1" hangingPunct="1"/>
            <a:r>
              <a:rPr lang="ru-RU" sz="2000">
                <a:solidFill>
                  <a:srgbClr val="008000"/>
                </a:solidFill>
                <a:latin typeface="Centaur" pitchFamily="18" charset="0"/>
              </a:rPr>
              <a:t>Велосипед за руль веду.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5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5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5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5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5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5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75" y="428625"/>
            <a:ext cx="3643313" cy="1357313"/>
          </a:xfrm>
        </p:spPr>
        <p:txBody>
          <a:bodyPr/>
          <a:lstStyle/>
          <a:p>
            <a:pPr eaLnBrk="1" hangingPunct="1"/>
            <a:r>
              <a:rPr lang="ru-RU" sz="3200" i="1" smtClean="0">
                <a:solidFill>
                  <a:srgbClr val="CC0099"/>
                </a:solidFill>
                <a:latin typeface="Book Antiqua" pitchFamily="18" charset="0"/>
              </a:rPr>
              <a:t>Какие могут произойти неосторожности?</a:t>
            </a:r>
          </a:p>
        </p:txBody>
      </p:sp>
      <p:pic>
        <p:nvPicPr>
          <p:cNvPr id="111624" name="Picture 8" descr="Untitled-33 cop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3286124"/>
            <a:ext cx="4608513" cy="3571876"/>
          </a:xfrm>
          <a:effectLst>
            <a:softEdge rad="112500"/>
          </a:effectLst>
        </p:spPr>
      </p:pic>
      <p:pic>
        <p:nvPicPr>
          <p:cNvPr id="111625" name="Picture 9" descr="Untitled-3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428868"/>
            <a:ext cx="3867152" cy="4027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626" name="Picture 10" descr="Untitled-3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4537075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54313"/>
            <a:ext cx="3132138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555875" y="1989138"/>
            <a:ext cx="6149975" cy="266541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latin typeface="Book Antiqua" pitchFamily="18" charset="0"/>
              </a:rPr>
              <a:t>Привет, друзья мои, привет!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latin typeface="Book Antiqua" pitchFamily="18" charset="0"/>
              </a:rPr>
              <a:t>Я рад здесь видеть вас!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latin typeface="Book Antiqua" pitchFamily="18" charset="0"/>
              </a:rPr>
              <a:t>Сейчас урок вам преподам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latin typeface="Book Antiqua" pitchFamily="18" charset="0"/>
              </a:rPr>
              <a:t>Урок мой – высший класс!</a:t>
            </a:r>
          </a:p>
        </p:txBody>
      </p:sp>
      <p:pic>
        <p:nvPicPr>
          <p:cNvPr id="5124" name="Picture 6" descr="1187638754_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9075" y="-31750"/>
            <a:ext cx="14859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400">
                <a:solidFill>
                  <a:schemeClr val="tx2"/>
                </a:solidFill>
                <a:latin typeface="Book Antiqua" pitchFamily="18" charset="0"/>
              </a:rPr>
              <a:t>Знаки для велосипедистов</a:t>
            </a:r>
          </a:p>
        </p:txBody>
      </p:sp>
      <p:pic>
        <p:nvPicPr>
          <p:cNvPr id="74758" name="Picture 6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500188"/>
            <a:ext cx="2174875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323850" y="3789363"/>
            <a:ext cx="2867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latin typeface="Book Antiqua" pitchFamily="18" charset="0"/>
              </a:rPr>
              <a:t>Велосипедная</a:t>
            </a:r>
            <a:r>
              <a:rPr lang="ru-RU">
                <a:latin typeface="Book Antiqua" pitchFamily="18" charset="0"/>
              </a:rPr>
              <a:t> </a:t>
            </a:r>
            <a:r>
              <a:rPr lang="ru-RU" b="1">
                <a:latin typeface="Book Antiqua" pitchFamily="18" charset="0"/>
              </a:rPr>
              <a:t>дорожка</a:t>
            </a:r>
          </a:p>
        </p:txBody>
      </p:sp>
      <p:pic>
        <p:nvPicPr>
          <p:cNvPr id="74760" name="Picture 8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1428750"/>
            <a:ext cx="2262188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5651500" y="3789363"/>
            <a:ext cx="31384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latin typeface="Book Antiqua" pitchFamily="18" charset="0"/>
              </a:rPr>
              <a:t>Движение на велосипеде </a:t>
            </a:r>
          </a:p>
          <a:p>
            <a:pPr eaLnBrk="1" hangingPunct="1"/>
            <a:r>
              <a:rPr lang="ru-RU" b="1">
                <a:latin typeface="Book Antiqua" pitchFamily="18" charset="0"/>
              </a:rPr>
              <a:t>            запрещено</a:t>
            </a:r>
          </a:p>
        </p:txBody>
      </p:sp>
      <p:pic>
        <p:nvPicPr>
          <p:cNvPr id="74762" name="Picture 10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3214688"/>
            <a:ext cx="257175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3419475" y="5229225"/>
            <a:ext cx="20161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  <a:p>
            <a:pPr eaLnBrk="1" hangingPunct="1"/>
            <a:r>
              <a:rPr lang="ru-RU" b="1">
                <a:latin typeface="Book Antiqua" pitchFamily="18" charset="0"/>
              </a:rPr>
              <a:t>Пересечение с велосипедной</a:t>
            </a:r>
          </a:p>
          <a:p>
            <a:pPr eaLnBrk="1" hangingPunct="1"/>
            <a:r>
              <a:rPr lang="ru-RU" b="1">
                <a:latin typeface="Book Antiqua" pitchFamily="18" charset="0"/>
              </a:rPr>
              <a:t>    дорожкой </a:t>
            </a:r>
            <a:r>
              <a:rPr lang="ru-RU" b="1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/>
      <p:bldP spid="74761" grpId="0"/>
      <p:bldP spid="747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54313"/>
            <a:ext cx="3132138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203575" y="1714500"/>
            <a:ext cx="37973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>
                <a:solidFill>
                  <a:srgbClr val="000000"/>
                </a:solidFill>
                <a:latin typeface="Book Antiqua" pitchFamily="18" charset="0"/>
              </a:rPr>
              <a:t>Сел за руль, крути педали, </a:t>
            </a:r>
            <a:br>
              <a:rPr lang="ru-RU" sz="2000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 sz="2000">
                <a:solidFill>
                  <a:srgbClr val="000000"/>
                </a:solidFill>
                <a:latin typeface="Book Antiqua" pitchFamily="18" charset="0"/>
              </a:rPr>
              <a:t>Помни правила всегда, </a:t>
            </a:r>
            <a:br>
              <a:rPr lang="ru-RU" sz="2000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 sz="2000">
                <a:solidFill>
                  <a:srgbClr val="000000"/>
                </a:solidFill>
                <a:latin typeface="Book Antiqua" pitchFamily="18" charset="0"/>
              </a:rPr>
              <a:t>Если свет зеленый дали, </a:t>
            </a:r>
            <a:br>
              <a:rPr lang="ru-RU" sz="2000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 sz="2000">
                <a:solidFill>
                  <a:srgbClr val="000000"/>
                </a:solidFill>
                <a:latin typeface="Book Antiqua" pitchFamily="18" charset="0"/>
              </a:rPr>
              <a:t>Можешь дальше ехать?</a:t>
            </a:r>
            <a:r>
              <a:rPr lang="ru-RU" sz="2000">
                <a:latin typeface="Book Antiqua" pitchFamily="18" charset="0"/>
              </a:rPr>
              <a:t> (Да) </a:t>
            </a:r>
            <a:br>
              <a:rPr lang="ru-RU" sz="2000">
                <a:latin typeface="Book Antiqua" pitchFamily="18" charset="0"/>
              </a:rPr>
            </a:br>
            <a:endParaRPr lang="ru-RU" sz="2000">
              <a:latin typeface="Book Antiqua" pitchFamily="18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5292725" y="4292600"/>
            <a:ext cx="34353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>
                <a:solidFill>
                  <a:srgbClr val="000000"/>
                </a:solidFill>
                <a:latin typeface="Book Antiqua" pitchFamily="18" charset="0"/>
              </a:rPr>
              <a:t>Друга посадил на раму </a:t>
            </a:r>
            <a:br>
              <a:rPr lang="ru-RU" sz="2000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 sz="2000">
                <a:solidFill>
                  <a:srgbClr val="000000"/>
                </a:solidFill>
                <a:latin typeface="Book Antiqua" pitchFamily="18" charset="0"/>
              </a:rPr>
              <a:t>И помчал велосипед </a:t>
            </a:r>
            <a:br>
              <a:rPr lang="ru-RU" sz="2000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 sz="2000">
                <a:solidFill>
                  <a:srgbClr val="000000"/>
                </a:solidFill>
                <a:latin typeface="Book Antiqua" pitchFamily="18" charset="0"/>
              </a:rPr>
              <a:t>Ясно нам, ребята, с вами- </a:t>
            </a:r>
            <a:br>
              <a:rPr lang="ru-RU" sz="2000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 sz="2000">
                <a:solidFill>
                  <a:srgbClr val="000000"/>
                </a:solidFill>
                <a:latin typeface="Book Antiqua" pitchFamily="18" charset="0"/>
              </a:rPr>
              <a:t>Так кататься можно?</a:t>
            </a:r>
            <a:r>
              <a:rPr lang="ru-RU" sz="2000">
                <a:latin typeface="Book Antiqua" pitchFamily="18" charset="0"/>
              </a:rPr>
              <a:t> (Нет) </a:t>
            </a:r>
            <a:br>
              <a:rPr lang="ru-RU" sz="2000">
                <a:latin typeface="Book Antiqua" pitchFamily="18" charset="0"/>
              </a:rPr>
            </a:br>
            <a:endParaRPr lang="ru-RU" sz="20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54313"/>
            <a:ext cx="3132138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908175" y="692150"/>
            <a:ext cx="3479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>
                <a:solidFill>
                  <a:srgbClr val="000000"/>
                </a:solidFill>
                <a:latin typeface="Book Antiqua" pitchFamily="18" charset="0"/>
              </a:rPr>
              <a:t>Все ребята - пешеходы, </a:t>
            </a:r>
            <a:br>
              <a:rPr lang="ru-RU" sz="2000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 sz="2000">
                <a:solidFill>
                  <a:srgbClr val="000000"/>
                </a:solidFill>
                <a:latin typeface="Book Antiqua" pitchFamily="18" charset="0"/>
              </a:rPr>
              <a:t>Помните, друзья, всегда:</a:t>
            </a:r>
            <a:br>
              <a:rPr lang="ru-RU" sz="2000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 sz="2000">
                <a:solidFill>
                  <a:srgbClr val="000000"/>
                </a:solidFill>
                <a:latin typeface="Book Antiqua" pitchFamily="18" charset="0"/>
              </a:rPr>
              <a:t>Все сигналы светофора </a:t>
            </a:r>
            <a:br>
              <a:rPr lang="ru-RU" sz="2000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 sz="2000">
                <a:solidFill>
                  <a:srgbClr val="000000"/>
                </a:solidFill>
                <a:latin typeface="Book Antiqua" pitchFamily="18" charset="0"/>
              </a:rPr>
              <a:t>Выполнять мы будем? </a:t>
            </a:r>
            <a:r>
              <a:rPr lang="ru-RU" sz="2000">
                <a:latin typeface="Book Antiqua" pitchFamily="18" charset="0"/>
              </a:rPr>
              <a:t>(Да) </a:t>
            </a:r>
            <a:br>
              <a:rPr lang="ru-RU" sz="2000">
                <a:latin typeface="Book Antiqua" pitchFamily="18" charset="0"/>
              </a:rPr>
            </a:br>
            <a:endParaRPr lang="ru-RU" sz="2000">
              <a:latin typeface="Book Antiqua" pitchFamily="18" charset="0"/>
            </a:endParaRP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3975100" y="2655888"/>
            <a:ext cx="31194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000000"/>
                </a:solidFill>
                <a:latin typeface="Book Antiqua" pitchFamily="18" charset="0"/>
              </a:rPr>
              <a:t>До свидания, ребята. </a:t>
            </a:r>
            <a:br>
              <a:rPr lang="ru-RU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>
                <a:solidFill>
                  <a:srgbClr val="000000"/>
                </a:solidFill>
                <a:latin typeface="Book Antiqua" pitchFamily="18" charset="0"/>
              </a:rPr>
              <a:t>Рад встрече я всегда, </a:t>
            </a:r>
            <a:br>
              <a:rPr lang="ru-RU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>
                <a:solidFill>
                  <a:srgbClr val="000000"/>
                </a:solidFill>
                <a:latin typeface="Book Antiqua" pitchFamily="18" charset="0"/>
              </a:rPr>
              <a:t>Я уверен, что знаки </a:t>
            </a:r>
            <a:br>
              <a:rPr lang="ru-RU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>
                <a:solidFill>
                  <a:srgbClr val="000000"/>
                </a:solidFill>
                <a:latin typeface="Book Antiqua" pitchFamily="18" charset="0"/>
              </a:rPr>
              <a:t>Подружились с вами?</a:t>
            </a:r>
            <a:r>
              <a:rPr lang="ru-RU">
                <a:latin typeface="Book Antiqua" pitchFamily="18" charset="0"/>
              </a:rPr>
              <a:t> (Да) </a:t>
            </a:r>
            <a:br>
              <a:rPr lang="ru-RU">
                <a:latin typeface="Book Antiqua" pitchFamily="18" charset="0"/>
              </a:rPr>
            </a:br>
            <a:endParaRPr lang="ru-RU">
              <a:latin typeface="Book Antiqua" pitchFamily="18" charset="0"/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5076825" y="4652963"/>
            <a:ext cx="38290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000000"/>
                </a:solidFill>
                <a:latin typeface="Book Antiqua" pitchFamily="18" charset="0"/>
              </a:rPr>
              <a:t>Поверьте, это не пустяк.            </a:t>
            </a:r>
            <a:br>
              <a:rPr lang="ru-RU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>
                <a:solidFill>
                  <a:srgbClr val="000000"/>
                </a:solidFill>
                <a:latin typeface="Book Antiqua" pitchFamily="18" charset="0"/>
              </a:rPr>
              <a:t>Когда друзья вокруг, </a:t>
            </a:r>
            <a:br>
              <a:rPr lang="ru-RU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>
                <a:solidFill>
                  <a:srgbClr val="000000"/>
                </a:solidFill>
                <a:latin typeface="Book Antiqua" pitchFamily="18" charset="0"/>
              </a:rPr>
              <a:t>И каждый знак, как добрый друг </a:t>
            </a:r>
            <a:br>
              <a:rPr lang="ru-RU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>
                <a:solidFill>
                  <a:srgbClr val="000000"/>
                </a:solidFill>
                <a:latin typeface="Book Antiqua" pitchFamily="18" charset="0"/>
              </a:rPr>
              <a:t>Подаст вам дружбы знак!</a:t>
            </a:r>
            <a:br>
              <a:rPr lang="ru-RU">
                <a:solidFill>
                  <a:srgbClr val="000000"/>
                </a:solidFill>
                <a:latin typeface="Book Antiqua" pitchFamily="18" charset="0"/>
              </a:rPr>
            </a:br>
            <a:endParaRPr lang="ru-RU">
              <a:solidFill>
                <a:srgbClr val="0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0" y="1214438"/>
            <a:ext cx="6383338" cy="3752850"/>
            <a:chOff x="1474" y="709"/>
            <a:chExt cx="4021" cy="2364"/>
          </a:xfrm>
        </p:grpSpPr>
        <p:pic>
          <p:nvPicPr>
            <p:cNvPr id="26629" name="Picture 5" descr="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709"/>
              <a:ext cx="2722" cy="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0" name="Picture 6" descr="Копия Рисунок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" y="1298"/>
              <a:ext cx="979" cy="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2714625" y="5084763"/>
            <a:ext cx="4143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>
                <a:solidFill>
                  <a:srgbClr val="FF0000"/>
                </a:solidFill>
                <a:latin typeface="Book Antiqua" pitchFamily="18" charset="0"/>
              </a:rPr>
              <a:t>Поверьте, это не пустяк.            </a:t>
            </a:r>
            <a:br>
              <a:rPr lang="ru-RU" sz="200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2000">
                <a:solidFill>
                  <a:srgbClr val="FF0000"/>
                </a:solidFill>
                <a:latin typeface="Book Antiqua" pitchFamily="18" charset="0"/>
              </a:rPr>
              <a:t>Когда друзья вокруг, </a:t>
            </a:r>
            <a:br>
              <a:rPr lang="ru-RU" sz="200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2000">
                <a:solidFill>
                  <a:srgbClr val="FF0000"/>
                </a:solidFill>
                <a:latin typeface="Book Antiqua" pitchFamily="18" charset="0"/>
              </a:rPr>
              <a:t>И каждый знак, как добрый друг </a:t>
            </a:r>
            <a:br>
              <a:rPr lang="ru-RU" sz="200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2000">
                <a:solidFill>
                  <a:srgbClr val="FF0000"/>
                </a:solidFill>
                <a:latin typeface="Book Antiqua" pitchFamily="18" charset="0"/>
              </a:rPr>
              <a:t>Подаст вам дружбы знак!</a:t>
            </a:r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2700338" y="260350"/>
            <a:ext cx="345598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Book Antiqua" pitchFamily="18" charset="0"/>
              </a:rPr>
              <a:t>Помни!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7"/>
          <p:cNvSpPr txBox="1">
            <a:spLocks noChangeArrowheads="1"/>
          </p:cNvSpPr>
          <p:nvPr/>
        </p:nvSpPr>
        <p:spPr bwMode="auto">
          <a:xfrm rot="-330794">
            <a:off x="1395413" y="1482725"/>
            <a:ext cx="3403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       </a:t>
            </a:r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Догадайся…</a:t>
            </a:r>
          </a:p>
          <a:p>
            <a:pPr eaLnBrk="1" hangingPunct="1"/>
            <a:endParaRPr lang="ru-RU" sz="2400" b="1"/>
          </a:p>
          <a:p>
            <a:pPr eaLnBrk="1" hangingPunct="1"/>
            <a:r>
              <a:rPr lang="ru-RU">
                <a:solidFill>
                  <a:schemeClr val="tx2"/>
                </a:solidFill>
                <a:latin typeface="Book Antiqua" pitchFamily="18" charset="0"/>
              </a:rPr>
              <a:t>Этот конь не ест овса,</a:t>
            </a:r>
          </a:p>
          <a:p>
            <a:pPr eaLnBrk="1" hangingPunct="1"/>
            <a:r>
              <a:rPr lang="ru-RU">
                <a:solidFill>
                  <a:schemeClr val="tx2"/>
                </a:solidFill>
                <a:latin typeface="Book Antiqua" pitchFamily="18" charset="0"/>
              </a:rPr>
              <a:t>Вместо ног – два колеса.</a:t>
            </a:r>
          </a:p>
          <a:p>
            <a:pPr eaLnBrk="1" hangingPunct="1"/>
            <a:r>
              <a:rPr lang="ru-RU">
                <a:solidFill>
                  <a:schemeClr val="tx2"/>
                </a:solidFill>
                <a:latin typeface="Book Antiqua" pitchFamily="18" charset="0"/>
              </a:rPr>
              <a:t>Сядь верхом и мчи на нём,</a:t>
            </a:r>
            <a:r>
              <a:rPr lang="ru-RU">
                <a:latin typeface="Book Antiqua" pitchFamily="18" charset="0"/>
              </a:rPr>
              <a:t> </a:t>
            </a:r>
            <a:r>
              <a:rPr lang="ru-RU">
                <a:solidFill>
                  <a:schemeClr val="tx2"/>
                </a:solidFill>
                <a:latin typeface="Book Antiqua" pitchFamily="18" charset="0"/>
              </a:rPr>
              <a:t>Только лучше правь рулём!</a:t>
            </a:r>
          </a:p>
          <a:p>
            <a:pPr algn="ctr" eaLnBrk="1" hangingPunct="1">
              <a:spcBef>
                <a:spcPct val="20000"/>
              </a:spcBef>
            </a:pPr>
            <a:endParaRPr lang="ru-RU">
              <a:latin typeface="Book Antiqua" pitchFamily="18" charset="0"/>
            </a:endParaRPr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 rot="-336871">
            <a:off x="1116013" y="981075"/>
            <a:ext cx="3595687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6329" name="Picture 9" descr="j02333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14782">
            <a:off x="1547813" y="3933825"/>
            <a:ext cx="3433762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98375f778a1aceee8e4b1duj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6" t="67725" r="67912" b="8876"/>
          <a:stretch>
            <a:fillRect/>
          </a:stretch>
        </p:blipFill>
        <p:spPr bwMode="auto">
          <a:xfrm>
            <a:off x="4859338" y="3860800"/>
            <a:ext cx="3455987" cy="2776538"/>
          </a:xfrm>
          <a:prstGeom prst="rect">
            <a:avLst/>
          </a:prstGeom>
          <a:noFill/>
          <a:ln w="57150">
            <a:pattFill prst="wdUpDiag">
              <a:fgClr>
                <a:schemeClr val="bg1"/>
              </a:fgClr>
              <a:bgClr>
                <a:srgbClr val="FFFF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4388" cy="1431925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CC0099"/>
                </a:solidFill>
                <a:latin typeface="Book Antiqua" pitchFamily="18" charset="0"/>
              </a:rPr>
              <a:t>Это интересно!</a:t>
            </a:r>
          </a:p>
        </p:txBody>
      </p:sp>
      <p:pic>
        <p:nvPicPr>
          <p:cNvPr id="7172" name="Picture 4" descr="298375f778a1aceee8e4b1duj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3" t="30782" r="67912" b="40880"/>
          <a:stretch>
            <a:fillRect/>
          </a:stretch>
        </p:blipFill>
        <p:spPr bwMode="auto">
          <a:xfrm>
            <a:off x="179388" y="3933825"/>
            <a:ext cx="2627312" cy="2519363"/>
          </a:xfrm>
          <a:prstGeom prst="rect">
            <a:avLst/>
          </a:prstGeom>
          <a:noFill/>
          <a:ln w="57150">
            <a:pattFill prst="wdDnDiag">
              <a:fgClr>
                <a:schemeClr val="bg1"/>
              </a:fgClr>
              <a:bgClr>
                <a:srgbClr val="FFFF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298375f778a1aceee8e4b1duj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14" t="34473" r="34550" b="40880"/>
          <a:stretch>
            <a:fillRect/>
          </a:stretch>
        </p:blipFill>
        <p:spPr bwMode="auto">
          <a:xfrm>
            <a:off x="1979613" y="1844675"/>
            <a:ext cx="3384550" cy="2419350"/>
          </a:xfrm>
          <a:prstGeom prst="rect">
            <a:avLst/>
          </a:prstGeom>
          <a:noFill/>
          <a:ln w="57150">
            <a:pattFill prst="wdUpDiag">
              <a:fgClr>
                <a:schemeClr val="bg1"/>
              </a:fgClr>
              <a:bgClr>
                <a:srgbClr val="FFFF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298375f778a1aceee8e4b1duj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450" t="35722" r="2461" b="40880"/>
          <a:stretch>
            <a:fillRect/>
          </a:stretch>
        </p:blipFill>
        <p:spPr bwMode="auto">
          <a:xfrm>
            <a:off x="5219700" y="1196975"/>
            <a:ext cx="3240088" cy="2244725"/>
          </a:xfrm>
          <a:prstGeom prst="rect">
            <a:avLst/>
          </a:prstGeom>
          <a:noFill/>
          <a:ln w="57150">
            <a:pattFill prst="wdDnDiag">
              <a:fgClr>
                <a:schemeClr val="bg1"/>
              </a:fgClr>
              <a:bgClr>
                <a:srgbClr val="FFFF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034425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2565400"/>
            <a:ext cx="67691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516688" y="1844675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FF0066"/>
                </a:solidFill>
              </a:rPr>
              <a:t>Руль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211638" y="6092825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FF0066"/>
                </a:solidFill>
              </a:rPr>
              <a:t>Колеса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331913" y="2060575"/>
            <a:ext cx="1655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FF0066"/>
                </a:solidFill>
              </a:rPr>
              <a:t>Седло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4067175" y="1844675"/>
            <a:ext cx="2665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FF0066"/>
                </a:solidFill>
              </a:rPr>
              <a:t>Рама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500563" y="5157788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FF0066"/>
                </a:solidFill>
              </a:rPr>
              <a:t>Педали</a:t>
            </a: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2268538" y="2349500"/>
            <a:ext cx="1079500" cy="358775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4500563" y="2205038"/>
            <a:ext cx="0" cy="936625"/>
          </a:xfrm>
          <a:prstGeom prst="line">
            <a:avLst/>
          </a:prstGeom>
          <a:noFill/>
          <a:ln w="76200">
            <a:solidFill>
              <a:srgbClr val="66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 flipH="1" flipV="1">
            <a:off x="3492500" y="5661025"/>
            <a:ext cx="1079500" cy="504825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 flipV="1">
            <a:off x="4716463" y="5734050"/>
            <a:ext cx="1223962" cy="43180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 flipH="1" flipV="1">
            <a:off x="4427538" y="4365625"/>
            <a:ext cx="504825" cy="7921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flipH="1">
            <a:off x="4211638" y="5373688"/>
            <a:ext cx="288925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 flipH="1">
            <a:off x="6372225" y="2205038"/>
            <a:ext cx="576263" cy="719137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1311275" y="6040438"/>
            <a:ext cx="757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FF0066"/>
                </a:solidFill>
              </a:rPr>
              <a:t>Цепь</a:t>
            </a:r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 flipV="1">
            <a:off x="1979613" y="5229225"/>
            <a:ext cx="1728787" cy="86360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0433" name="Picture 17" descr="j025229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4652963"/>
            <a:ext cx="909637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2636838"/>
            <a:ext cx="508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5219700" y="1700213"/>
            <a:ext cx="1000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FF0066"/>
                </a:solidFill>
              </a:rPr>
              <a:t>Звонок</a:t>
            </a:r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>
            <a:off x="5724525" y="2133600"/>
            <a:ext cx="0" cy="503238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37" name="WordArt 21"/>
          <p:cNvSpPr>
            <a:spLocks noChangeArrowheads="1" noChangeShapeType="1" noTextEdit="1"/>
          </p:cNvSpPr>
          <p:nvPr/>
        </p:nvSpPr>
        <p:spPr bwMode="auto">
          <a:xfrm>
            <a:off x="928688" y="476250"/>
            <a:ext cx="721518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 Antiqua"/>
              </a:rPr>
              <a:t>Назови  составные части велосипеда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3276600" y="6324600"/>
            <a:ext cx="234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http://www.deti-66.ru/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3348038" y="6381750"/>
            <a:ext cx="2303462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  <p:bldP spid="60420" grpId="0"/>
      <p:bldP spid="60421" grpId="0"/>
      <p:bldP spid="60422" grpId="0"/>
      <p:bldP spid="60423" grpId="0"/>
      <p:bldP spid="60424" grpId="0" animBg="1"/>
      <p:bldP spid="60425" grpId="0" animBg="1"/>
      <p:bldP spid="60426" grpId="0" animBg="1"/>
      <p:bldP spid="60427" grpId="0" animBg="1"/>
      <p:bldP spid="60428" grpId="0" animBg="1"/>
      <p:bldP spid="60429" grpId="0" animBg="1"/>
      <p:bldP spid="60430" grpId="0" animBg="1"/>
      <p:bldP spid="60431" grpId="0"/>
      <p:bldP spid="60432" grpId="0" animBg="1"/>
      <p:bldP spid="60435" grpId="0"/>
      <p:bldP spid="60436" grpId="0" animBg="1"/>
      <p:bldP spid="604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034425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2565400"/>
            <a:ext cx="67691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5508625" y="2420938"/>
            <a:ext cx="1368425" cy="10795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i="1" smtClean="0">
                <a:solidFill>
                  <a:srgbClr val="A50021"/>
                </a:solidFill>
                <a:latin typeface="Book Antiqua" pitchFamily="18" charset="0"/>
              </a:rPr>
              <a:t>Назови недостающую часть?</a:t>
            </a:r>
            <a:r>
              <a:rPr lang="ru-RU" smtClean="0">
                <a:latin typeface="Book Antiqua" pitchFamily="18" charset="0"/>
              </a:rPr>
              <a:t> 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229600" cy="4883150"/>
          </a:xfrm>
        </p:spPr>
        <p:txBody>
          <a:bodyPr/>
          <a:lstStyle/>
          <a:p>
            <a:pPr lvl="4" eaLnBrk="1" hangingPunct="1">
              <a:buFontTx/>
              <a:buNone/>
            </a:pPr>
            <a:r>
              <a:rPr lang="ru-RU" smtClean="0"/>
              <a:t>              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348038" y="1628775"/>
            <a:ext cx="2519362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0344255"/>
          <p:cNvPicPr>
            <a:picLocks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003" b="183"/>
          <a:stretch>
            <a:fillRect/>
          </a:stretch>
        </p:blipFill>
        <p:spPr>
          <a:xfrm>
            <a:off x="990600" y="1643063"/>
            <a:ext cx="7561263" cy="3868737"/>
          </a:xfrm>
          <a:noFill/>
        </p:spPr>
      </p:pic>
      <p:sp>
        <p:nvSpPr>
          <p:cNvPr id="62467" name="Oval 3"/>
          <p:cNvSpPr>
            <a:spLocks noChangeArrowheads="1"/>
          </p:cNvSpPr>
          <p:nvPr/>
        </p:nvSpPr>
        <p:spPr bwMode="auto">
          <a:xfrm>
            <a:off x="5715000" y="2786063"/>
            <a:ext cx="2663825" cy="28575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034425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2071688"/>
            <a:ext cx="7029450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779838" y="3857625"/>
            <a:ext cx="1006475" cy="17319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66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034425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1928813"/>
            <a:ext cx="67691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928938" y="2071688"/>
            <a:ext cx="1511300" cy="8572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ава">
  <a:themeElements>
    <a:clrScheme name="Трава 15">
      <a:dk1>
        <a:srgbClr val="FFCC00"/>
      </a:dk1>
      <a:lt1>
        <a:srgbClr val="FFFFFF"/>
      </a:lt1>
      <a:dk2>
        <a:srgbClr val="FF0000"/>
      </a:dk2>
      <a:lt2>
        <a:srgbClr val="CC3300"/>
      </a:lt2>
      <a:accent1>
        <a:srgbClr val="FFFF00"/>
      </a:accent1>
      <a:accent2>
        <a:srgbClr val="00FF00"/>
      </a:accent2>
      <a:accent3>
        <a:srgbClr val="FFAAAA"/>
      </a:accent3>
      <a:accent4>
        <a:srgbClr val="DADADA"/>
      </a:accent4>
      <a:accent5>
        <a:srgbClr val="FFFFAA"/>
      </a:accent5>
      <a:accent6>
        <a:srgbClr val="00E700"/>
      </a:accent6>
      <a:hlink>
        <a:srgbClr val="FF9900"/>
      </a:hlink>
      <a:folHlink>
        <a:srgbClr val="CC0000"/>
      </a:folHlink>
    </a:clrScheme>
    <a:fontScheme name="Трава">
      <a:majorFont>
        <a:latin typeface="Century Schoolboo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9">
        <a:dk1>
          <a:srgbClr val="BB5F03"/>
        </a:dk1>
        <a:lt1>
          <a:srgbClr val="FFFFFF"/>
        </a:lt1>
        <a:dk2>
          <a:srgbClr val="CC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E2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10">
        <a:dk1>
          <a:srgbClr val="BB5F03"/>
        </a:dk1>
        <a:lt1>
          <a:srgbClr val="FFFFFF"/>
        </a:lt1>
        <a:dk2>
          <a:srgbClr val="CC3300"/>
        </a:dk2>
        <a:lt2>
          <a:srgbClr val="FEEC94"/>
        </a:lt2>
        <a:accent1>
          <a:srgbClr val="FF9900"/>
        </a:accent1>
        <a:accent2>
          <a:srgbClr val="FFFF00"/>
        </a:accent2>
        <a:accent3>
          <a:srgbClr val="E2ADAA"/>
        </a:accent3>
        <a:accent4>
          <a:srgbClr val="DADADA"/>
        </a:accent4>
        <a:accent5>
          <a:srgbClr val="FFCAAA"/>
        </a:accent5>
        <a:accent6>
          <a:srgbClr val="E7E700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11">
        <a:dk1>
          <a:srgbClr val="BB5F03"/>
        </a:dk1>
        <a:lt1>
          <a:srgbClr val="FFFFFF"/>
        </a:lt1>
        <a:dk2>
          <a:srgbClr val="CC3300"/>
        </a:dk2>
        <a:lt2>
          <a:srgbClr val="FEEC94"/>
        </a:lt2>
        <a:accent1>
          <a:srgbClr val="FF9900"/>
        </a:accent1>
        <a:accent2>
          <a:srgbClr val="00FF00"/>
        </a:accent2>
        <a:accent3>
          <a:srgbClr val="E2ADAA"/>
        </a:accent3>
        <a:accent4>
          <a:srgbClr val="DADADA"/>
        </a:accent4>
        <a:accent5>
          <a:srgbClr val="FFCAAA"/>
        </a:accent5>
        <a:accent6>
          <a:srgbClr val="00E700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12">
        <a:dk1>
          <a:srgbClr val="FFFF00"/>
        </a:dk1>
        <a:lt1>
          <a:srgbClr val="FFFFFF"/>
        </a:lt1>
        <a:dk2>
          <a:srgbClr val="CC3300"/>
        </a:dk2>
        <a:lt2>
          <a:srgbClr val="FEEC94"/>
        </a:lt2>
        <a:accent1>
          <a:srgbClr val="FF9900"/>
        </a:accent1>
        <a:accent2>
          <a:srgbClr val="00FF00"/>
        </a:accent2>
        <a:accent3>
          <a:srgbClr val="E2ADAA"/>
        </a:accent3>
        <a:accent4>
          <a:srgbClr val="DADADA"/>
        </a:accent4>
        <a:accent5>
          <a:srgbClr val="FFCAAA"/>
        </a:accent5>
        <a:accent6>
          <a:srgbClr val="00E700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13">
        <a:dk1>
          <a:srgbClr val="FFFF00"/>
        </a:dk1>
        <a:lt1>
          <a:srgbClr val="FFFFFF"/>
        </a:lt1>
        <a:dk2>
          <a:srgbClr val="FF0000"/>
        </a:dk2>
        <a:lt2>
          <a:srgbClr val="FEEC94"/>
        </a:lt2>
        <a:accent1>
          <a:srgbClr val="FF9900"/>
        </a:accent1>
        <a:accent2>
          <a:srgbClr val="00FF00"/>
        </a:accent2>
        <a:accent3>
          <a:srgbClr val="FFAAAA"/>
        </a:accent3>
        <a:accent4>
          <a:srgbClr val="DADADA"/>
        </a:accent4>
        <a:accent5>
          <a:srgbClr val="FFCAAA"/>
        </a:accent5>
        <a:accent6>
          <a:srgbClr val="00E700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14">
        <a:dk1>
          <a:srgbClr val="FFFF00"/>
        </a:dk1>
        <a:lt1>
          <a:srgbClr val="FFFFFF"/>
        </a:lt1>
        <a:dk2>
          <a:srgbClr val="FF0000"/>
        </a:dk2>
        <a:lt2>
          <a:srgbClr val="FEEC94"/>
        </a:lt2>
        <a:accent1>
          <a:srgbClr val="FFFF00"/>
        </a:accent1>
        <a:accent2>
          <a:srgbClr val="00FF00"/>
        </a:accent2>
        <a:accent3>
          <a:srgbClr val="FFAAAA"/>
        </a:accent3>
        <a:accent4>
          <a:srgbClr val="DADADA"/>
        </a:accent4>
        <a:accent5>
          <a:srgbClr val="FFFFAA"/>
        </a:accent5>
        <a:accent6>
          <a:srgbClr val="00E700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15">
        <a:dk1>
          <a:srgbClr val="FFCC00"/>
        </a:dk1>
        <a:lt1>
          <a:srgbClr val="FFFFFF"/>
        </a:lt1>
        <a:dk2>
          <a:srgbClr val="FF0000"/>
        </a:dk2>
        <a:lt2>
          <a:srgbClr val="CC3300"/>
        </a:lt2>
        <a:accent1>
          <a:srgbClr val="FFFF00"/>
        </a:accent1>
        <a:accent2>
          <a:srgbClr val="00FF00"/>
        </a:accent2>
        <a:accent3>
          <a:srgbClr val="FFAAAA"/>
        </a:accent3>
        <a:accent4>
          <a:srgbClr val="DADADA"/>
        </a:accent4>
        <a:accent5>
          <a:srgbClr val="FFFFAA"/>
        </a:accent5>
        <a:accent6>
          <a:srgbClr val="00E700"/>
        </a:accent6>
        <a:hlink>
          <a:srgbClr val="FF99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319</Words>
  <Application>Microsoft Office PowerPoint</Application>
  <PresentationFormat>Экран (4:3)</PresentationFormat>
  <Paragraphs>79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Calibri</vt:lpstr>
      <vt:lpstr>Century Schoolbook</vt:lpstr>
      <vt:lpstr>Wingdings</vt:lpstr>
      <vt:lpstr>Book Antiqua</vt:lpstr>
      <vt:lpstr>Times New Roman</vt:lpstr>
      <vt:lpstr>Comic Sans MS</vt:lpstr>
      <vt:lpstr>Centaur</vt:lpstr>
      <vt:lpstr>Оформление по умолчанию</vt:lpstr>
      <vt:lpstr>Трава</vt:lpstr>
      <vt:lpstr>Презентация PowerPoint</vt:lpstr>
      <vt:lpstr>Презентация PowerPoint</vt:lpstr>
      <vt:lpstr>Презентация PowerPoint</vt:lpstr>
      <vt:lpstr>Это интересно!</vt:lpstr>
      <vt:lpstr>Презентация PowerPoint</vt:lpstr>
      <vt:lpstr>Назови недостающую часть? </vt:lpstr>
      <vt:lpstr>Презентация PowerPoint</vt:lpstr>
      <vt:lpstr>Презентация PowerPoint</vt:lpstr>
      <vt:lpstr>Презентация PowerPoint</vt:lpstr>
      <vt:lpstr>Наш друг - велосипед</vt:lpstr>
      <vt:lpstr>Презентация PowerPoint</vt:lpstr>
      <vt:lpstr>Презентация PowerPoint</vt:lpstr>
      <vt:lpstr>Презентация PowerPoint</vt:lpstr>
      <vt:lpstr>Хотите покататься?</vt:lpstr>
      <vt:lpstr>Презентация PowerPoint</vt:lpstr>
      <vt:lpstr>Презентация PowerPoint</vt:lpstr>
      <vt:lpstr>Правила езды на велосипеде</vt:lpstr>
      <vt:lpstr> Где можно кататься  на велосипеде?</vt:lpstr>
      <vt:lpstr>Какие могут произойти неосторожности?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Dred</dc:creator>
  <cp:lastModifiedBy>user</cp:lastModifiedBy>
  <cp:revision>24</cp:revision>
  <dcterms:created xsi:type="dcterms:W3CDTF">2008-04-09T13:24:26Z</dcterms:created>
  <dcterms:modified xsi:type="dcterms:W3CDTF">2015-03-24T12:43:34Z</dcterms:modified>
</cp:coreProperties>
</file>